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6840538" cy="8999538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757"/>
    <a:srgbClr val="5D498F"/>
    <a:srgbClr val="414183"/>
    <a:srgbClr val="616C8B"/>
    <a:srgbClr val="7482B1"/>
    <a:srgbClr val="11245C"/>
    <a:srgbClr val="392274"/>
    <a:srgbClr val="7F81AD"/>
    <a:srgbClr val="371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472842"/>
            <a:ext cx="5814457" cy="3133172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726842"/>
            <a:ext cx="5130404" cy="2172804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8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79142"/>
            <a:ext cx="1474991" cy="76266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79142"/>
            <a:ext cx="4339466" cy="76266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43638"/>
            <a:ext cx="5899964" cy="374355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022610"/>
            <a:ext cx="5899964" cy="1968648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19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395710"/>
            <a:ext cx="2907229" cy="57101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395710"/>
            <a:ext cx="2907229" cy="57101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1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79144"/>
            <a:ext cx="5899964" cy="17394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206137"/>
            <a:ext cx="2893868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287331"/>
            <a:ext cx="2893868" cy="48351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206137"/>
            <a:ext cx="2908120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287331"/>
            <a:ext cx="2908120" cy="48351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97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03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295769"/>
            <a:ext cx="3463022" cy="639550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91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295769"/>
            <a:ext cx="3463022" cy="639550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79144"/>
            <a:ext cx="589996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395710"/>
            <a:ext cx="589996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D2DA-9298-4CD9-8839-EA6C26C5A23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8341240"/>
            <a:ext cx="230868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912" r="-161" b="-227"/>
          <a:stretch/>
        </p:blipFill>
        <p:spPr>
          <a:xfrm>
            <a:off x="-1" y="-29783"/>
            <a:ext cx="6877587" cy="902932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381000"/>
            <a:ext cx="6877586" cy="30480"/>
          </a:xfrm>
          <a:prstGeom prst="line">
            <a:avLst/>
          </a:prstGeom>
          <a:ln w="19050">
            <a:solidFill>
              <a:srgbClr val="616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86767"/>
            <a:ext cx="723900" cy="18543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4803" y="369311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产品描述</a:t>
            </a:r>
            <a:endParaRPr lang="zh-CN" altLang="en-US" sz="1200" b="1" dirty="0">
              <a:solidFill>
                <a:srgbClr val="11245C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98230" y="4004708"/>
            <a:ext cx="6224490" cy="375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07341" y="4071504"/>
            <a:ext cx="62061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100" dirty="0" smtClean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KFH163S 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HDMI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高清数字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KVM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延长器产品是一种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KVM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信号延长设备，可将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PC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主机的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路视频、鼠标、键盘、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USB2.0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等信号通过光纤或网线传输。</a:t>
            </a:r>
          </a:p>
          <a:p>
            <a:pPr>
              <a:spcAft>
                <a:spcPts val="600"/>
              </a:spcAft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一套完整的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KFH163S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设备由两部分构成，分别为发送端（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KFH163S_TX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）和接收端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(KFH163S_RX)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。发送端可连接需要传输的信号源，如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 PC 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或蓝光设备等，接收端可连接显示器、键盘、鼠标、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盘、音频播放器等设备。</a:t>
            </a:r>
          </a:p>
          <a:p>
            <a:pPr>
              <a:spcAft>
                <a:spcPts val="600"/>
              </a:spcAft>
            </a:pP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KFH163S HDMI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高清数字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KVM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延长器连接采用光纤或网线，支持单模和多模光纤，单模最远传输距离为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80km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，多模最远传输距离为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300m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，网线最远传输距离为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150m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。支持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路高品质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HDMI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信号的传输，有广泛的使用领域。</a:t>
            </a:r>
          </a:p>
          <a:p>
            <a:endParaRPr lang="zh-CN" altLang="en-US" sz="1100" dirty="0">
              <a:solidFill>
                <a:srgbClr val="595757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9244" y="4153888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44802" y="571515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产品</a:t>
            </a:r>
            <a:r>
              <a:rPr lang="zh-CN" altLang="en-US" sz="1200" b="1" dirty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特性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17038" y="6014931"/>
            <a:ext cx="6224490" cy="375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44802" y="6116813"/>
            <a:ext cx="602778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采用私有视频编码协议（类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JPEG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）无损压缩，传输画质视觉无损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超低延时，延时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帧（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16ms @ 60fps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）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HDMI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高清视频传输，最高支持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3840x2160@30Hz 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，推荐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1920*1080@60 Hz</a:t>
            </a:r>
            <a:endParaRPr lang="zh-CN" altLang="zh-CN" sz="1100" dirty="0">
              <a:solidFill>
                <a:srgbClr val="595757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传输带宽典型值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200M~300Mbit/s</a:t>
            </a:r>
            <a:endParaRPr lang="zh-CN" altLang="zh-CN" sz="1100" dirty="0">
              <a:solidFill>
                <a:srgbClr val="595757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1000M  LAN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局域网接口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支持光纤传输 光接口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SFP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LC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）光衰减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-3db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，（可选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FC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接口）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-3db</a:t>
            </a:r>
            <a:endParaRPr lang="zh-CN" altLang="zh-CN" sz="1100" dirty="0">
              <a:solidFill>
                <a:srgbClr val="595757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使用网线直连时，长度可达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150m</a:t>
            </a:r>
            <a:endParaRPr lang="zh-CN" altLang="zh-CN" sz="1100" dirty="0">
              <a:solidFill>
                <a:srgbClr val="595757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USB 2.0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透明传输，可以连接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4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个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USB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外设，例如：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盘、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USB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打印机、指纹识别模块、人脸识别模块等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路异步串口传输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支持模拟音频麦克风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支持千兆网络交换机点对点拨码连接</a:t>
            </a: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内置</a:t>
            </a:r>
            <a:r>
              <a:rPr lang="en-US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ESD</a:t>
            </a:r>
            <a:r>
              <a:rPr lang="zh-CN" altLang="zh-CN" sz="1100" dirty="0">
                <a:solidFill>
                  <a:srgbClr val="595757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保护电路，能有效防止静电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313557" y="8483739"/>
            <a:ext cx="6224490" cy="375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9" y="8536416"/>
            <a:ext cx="6474625" cy="34023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309244" y="4577993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17038" y="5150858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248584" y="84307"/>
            <a:ext cx="1471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D498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Model No. </a:t>
            </a:r>
            <a:r>
              <a:rPr lang="en-US" altLang="zh-CN" sz="1200" dirty="0" smtClean="0">
                <a:solidFill>
                  <a:srgbClr val="5D498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LD1901</a:t>
            </a:r>
            <a:endParaRPr lang="zh-CN" altLang="en-US" sz="1200" dirty="0">
              <a:solidFill>
                <a:srgbClr val="5D498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4802" y="2039507"/>
            <a:ext cx="1960793" cy="315330"/>
            <a:chOff x="259637" y="2280251"/>
            <a:chExt cx="1960793" cy="315330"/>
          </a:xfrm>
        </p:grpSpPr>
        <p:sp>
          <p:nvSpPr>
            <p:cNvPr id="28" name="矩形 27"/>
            <p:cNvSpPr/>
            <p:nvPr/>
          </p:nvSpPr>
          <p:spPr>
            <a:xfrm>
              <a:off x="1208958" y="2287804"/>
              <a:ext cx="997389" cy="307777"/>
            </a:xfrm>
            <a:prstGeom prst="rect">
              <a:avLst/>
            </a:prstGeom>
            <a:ln w="31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n w="22225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KFH163S</a:t>
              </a:r>
              <a:endParaRPr lang="zh-CN" altLang="en-US" sz="1400" b="1" dirty="0">
                <a:ln w="2222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9637" y="2280251"/>
              <a:ext cx="19607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Model No. </a:t>
              </a:r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KFH163S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4802" y="778166"/>
            <a:ext cx="3701847" cy="447872"/>
            <a:chOff x="211105" y="665288"/>
            <a:chExt cx="3701847" cy="447872"/>
          </a:xfrm>
        </p:grpSpPr>
        <p:sp>
          <p:nvSpPr>
            <p:cNvPr id="26" name="矩形 25"/>
            <p:cNvSpPr/>
            <p:nvPr/>
          </p:nvSpPr>
          <p:spPr>
            <a:xfrm>
              <a:off x="211105" y="666884"/>
              <a:ext cx="3701847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300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HDMI</a:t>
              </a:r>
              <a:r>
                <a:rPr lang="zh-CN" altLang="zh-CN" sz="2300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高清数字</a:t>
              </a:r>
              <a:r>
                <a:rPr lang="en-US" altLang="zh-CN" sz="2300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KVM</a:t>
              </a:r>
              <a:r>
                <a:rPr lang="zh-CN" altLang="zh-CN" sz="2300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延长</a:t>
              </a:r>
              <a:r>
                <a:rPr lang="zh-CN" altLang="zh-CN" sz="2300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器</a:t>
              </a:r>
              <a:endParaRPr lang="zh-CN" altLang="zh-CN" sz="2300" b="1" dirty="0">
                <a:ln w="31750">
                  <a:solidFill>
                    <a:schemeClr val="bg1"/>
                  </a:solidFill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1105" y="665288"/>
              <a:ext cx="3701847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300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HDMI</a:t>
              </a:r>
              <a:r>
                <a:rPr lang="zh-CN" altLang="zh-CN" sz="2300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高清数字</a:t>
              </a:r>
              <a:r>
                <a:rPr lang="en-US" altLang="zh-CN" sz="2300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KVM</a:t>
              </a:r>
              <a:r>
                <a:rPr lang="zh-CN" altLang="zh-CN" sz="2300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延长</a:t>
              </a:r>
              <a:r>
                <a:rPr lang="zh-CN" altLang="zh-CN" sz="2300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器</a:t>
              </a:r>
              <a:endParaRPr lang="zh-CN" altLang="zh-CN" sz="2300" b="1" dirty="0">
                <a:ln w="31750">
                  <a:noFill/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7108" y="1241144"/>
            <a:ext cx="1657827" cy="378893"/>
            <a:chOff x="210355" y="1185274"/>
            <a:chExt cx="1657827" cy="378893"/>
          </a:xfrm>
        </p:grpSpPr>
        <p:sp>
          <p:nvSpPr>
            <p:cNvPr id="33" name="矩形 32"/>
            <p:cNvSpPr/>
            <p:nvPr/>
          </p:nvSpPr>
          <p:spPr>
            <a:xfrm>
              <a:off x="210356" y="1194835"/>
              <a:ext cx="16578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单</a:t>
              </a:r>
              <a:r>
                <a:rPr lang="zh-CN" altLang="zh-CN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屏光纤</a:t>
              </a:r>
              <a:r>
                <a:rPr lang="en-US" altLang="zh-CN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/</a:t>
              </a:r>
              <a:r>
                <a:rPr lang="zh-CN" altLang="zh-CN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网线</a:t>
              </a:r>
              <a:endParaRPr lang="zh-CN" altLang="zh-CN" b="1" dirty="0">
                <a:ln w="31750">
                  <a:solidFill>
                    <a:schemeClr val="bg1"/>
                  </a:solidFill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0355" y="1185274"/>
              <a:ext cx="16578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单</a:t>
              </a:r>
              <a:r>
                <a:rPr lang="zh-CN" altLang="zh-CN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屏光纤</a:t>
              </a:r>
              <a:r>
                <a:rPr lang="en-US" altLang="zh-CN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/</a:t>
              </a:r>
              <a:r>
                <a:rPr lang="zh-CN" altLang="zh-CN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网线</a:t>
              </a:r>
              <a:endParaRPr lang="zh-CN" altLang="zh-CN" b="1" dirty="0">
                <a:ln w="31750">
                  <a:noFill/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21007"/>
          <a:stretch/>
        </p:blipFill>
        <p:spPr>
          <a:xfrm>
            <a:off x="2971239" y="822263"/>
            <a:ext cx="3513152" cy="31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/>
          <a:stretch/>
        </p:blipFill>
        <p:spPr>
          <a:xfrm>
            <a:off x="0" y="0"/>
            <a:ext cx="6840538" cy="899953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381000"/>
            <a:ext cx="6877586" cy="30480"/>
          </a:xfrm>
          <a:prstGeom prst="line">
            <a:avLst/>
          </a:prstGeom>
          <a:ln w="19050">
            <a:solidFill>
              <a:srgbClr val="616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86767"/>
            <a:ext cx="723900" cy="185433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13557" y="8483739"/>
            <a:ext cx="6224490" cy="375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9" y="8536416"/>
            <a:ext cx="6474625" cy="340233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94734"/>
              </p:ext>
            </p:extLst>
          </p:nvPr>
        </p:nvGraphicFramePr>
        <p:xfrm>
          <a:off x="381001" y="828057"/>
          <a:ext cx="5924549" cy="4045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946"/>
                <a:gridCol w="1423105"/>
                <a:gridCol w="1423105"/>
                <a:gridCol w="136538"/>
                <a:gridCol w="136538"/>
                <a:gridCol w="1620317"/>
              </a:tblGrid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技术参数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KFH163S_TX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KFH163S_RX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接口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 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HDMI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输入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NA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HDMI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输出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NA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电源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12V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12V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LAN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口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RJ45 x 1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RJ45 x 1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光模块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SFP x 1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SFP x 1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麦克风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粉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粉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扬声器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绿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绿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IR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接口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黑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3.5mm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耳机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(</a:t>
                      </a: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黑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)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方口</a:t>
                      </a: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USB 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N/A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USB 2.0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N/A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USB x 4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最大分辨率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3840*2160@30Hz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连接线缆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光纤线（取决于光模块）、网线（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Cat5\6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）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电源输入额定值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DC12V / 2A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DC12V / 2A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功率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5W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5W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工作温度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0–50 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℃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贮藏温度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-20–60 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℃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湿度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0–80% RH, </a:t>
                      </a: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无凝结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净重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0.81kg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0.81kg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材料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金属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机身尺寸</a:t>
                      </a: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 (W × D × H)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189×144×44mm</a:t>
                      </a:r>
                      <a:endParaRPr lang="zh-CN" sz="900" kern="10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595757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189×144×44mm</a:t>
                      </a:r>
                      <a:endParaRPr lang="zh-CN" sz="900" kern="100" dirty="0">
                        <a:solidFill>
                          <a:srgbClr val="595757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13557" y="52028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200" b="1" dirty="0" smtClean="0">
                <a:solidFill>
                  <a:srgbClr val="1124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产品技术</a:t>
            </a:r>
            <a:r>
              <a:rPr lang="zh-CN" altLang="en-US" sz="1200" b="1" dirty="0" smtClean="0">
                <a:solidFill>
                  <a:srgbClr val="1124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endParaRPr lang="en-US" altLang="zh-CN" sz="1200" b="1" dirty="0" smtClean="0">
              <a:solidFill>
                <a:srgbClr val="1124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240" y="5372100"/>
            <a:ext cx="5890260" cy="26950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3557" y="5009923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连接示意图</a:t>
            </a:r>
            <a:endParaRPr lang="en-US" altLang="zh-CN" sz="1200" b="1" dirty="0" smtClean="0">
              <a:solidFill>
                <a:srgbClr val="11245C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90" y="5520590"/>
            <a:ext cx="2338949" cy="1200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11" y="6773955"/>
            <a:ext cx="2261230" cy="12066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900" y="5688487"/>
            <a:ext cx="2921741" cy="217093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248584" y="84307"/>
            <a:ext cx="1471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D498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Model No. </a:t>
            </a:r>
            <a:r>
              <a:rPr lang="en-US" altLang="zh-CN" sz="1200" dirty="0" smtClean="0">
                <a:solidFill>
                  <a:srgbClr val="5D498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LD1901</a:t>
            </a:r>
            <a:endParaRPr lang="zh-CN" altLang="en-US" sz="1200" dirty="0">
              <a:solidFill>
                <a:srgbClr val="5D498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89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479</Words>
  <Application>Microsoft Office PowerPoint</Application>
  <PresentationFormat>自定义</PresentationFormat>
  <Paragraphs>86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思源黑体 CN Regular</vt:lpstr>
      <vt:lpstr>思源黑体 Heavy</vt:lpstr>
      <vt:lpstr>宋体</vt:lpstr>
      <vt:lpstr>微软雅黑</vt:lpstr>
      <vt:lpstr>Arial</vt:lpstr>
      <vt:lpstr>Bodoni MT</vt:lpstr>
      <vt:lpstr>Calibri</vt:lpstr>
      <vt:lpstr>Calibri Light</vt:lpstr>
      <vt:lpstr>Wingdings</vt:lpstr>
      <vt:lpstr>Office 主题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13</cp:revision>
  <cp:lastPrinted>2024-10-22T08:09:59Z</cp:lastPrinted>
  <dcterms:created xsi:type="dcterms:W3CDTF">2024-10-22T07:32:05Z</dcterms:created>
  <dcterms:modified xsi:type="dcterms:W3CDTF">2024-11-01T09:39:05Z</dcterms:modified>
</cp:coreProperties>
</file>